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</p:sldIdLst>
  <p:sldSz cx="9753600" cy="73152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Sukar" charset="1" panose="02000500000000000000"/>
      <p:regular r:id="rId16"/>
    </p:embeddedFont>
    <p:embeddedFont>
      <p:font typeface="Sukar Bold" charset="1" panose="02000500000000000000"/>
      <p:regular r:id="rId17"/>
    </p:embeddedFont>
    <p:embeddedFont>
      <p:font typeface="Sukar Heavy" charset="1" panose="02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35" t="0" r="-253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962275"/>
            <a:ext cx="4054875" cy="210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11"/>
              </a:lnSpc>
            </a:pPr>
            <a:r>
              <a:rPr lang="en-US" sz="12222">
                <a:solidFill>
                  <a:srgbClr val="000000"/>
                </a:solidFill>
                <a:latin typeface="Canva Sans Bold"/>
              </a:rPr>
              <a:t>Q &amp; 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062" r="0" b="-5006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048000"/>
            <a:ext cx="6005600" cy="1306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05"/>
              </a:lnSpc>
            </a:pPr>
            <a:r>
              <a:rPr lang="en-US" sz="7575">
                <a:solidFill>
                  <a:srgbClr val="000000"/>
                </a:solidFill>
                <a:latin typeface="Canva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208" r="0" b="-1212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114300"/>
            <a:ext cx="9753600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NutriVis - Visualizing Nutritional Profiles of Foods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29" t="-611" r="-662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2477"/>
            <a:ext cx="2534088" cy="442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 u="sng">
                <a:solidFill>
                  <a:srgbClr val="000000"/>
                </a:solidFill>
                <a:latin typeface="Sukar Heavy"/>
              </a:rPr>
              <a:t>The Team</a:t>
            </a: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Sukar Heavy"/>
              </a:rPr>
              <a:t>Steph Adey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Sukar Heavy"/>
              </a:rPr>
              <a:t>Sonal Bhosle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Sukar Heavy"/>
              </a:rPr>
              <a:t>Liwei Jiang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Sukar Heavy"/>
              </a:rPr>
              <a:t>Aryan Linga</a:t>
            </a:r>
          </a:p>
          <a:p>
            <a:pPr>
              <a:lnSpc>
                <a:spcPts val="2520"/>
              </a:lnSpc>
            </a:pPr>
          </a:p>
          <a:p>
            <a:pPr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878" r="0" b="-4724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0116" y="-114300"/>
            <a:ext cx="176584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95708" y="1335567"/>
            <a:ext cx="20863" cy="67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1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4366" y="1383192"/>
            <a:ext cx="5939367" cy="507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578">
                <a:solidFill>
                  <a:srgbClr val="000000"/>
                </a:solidFill>
                <a:latin typeface="Sukar Heavy"/>
              </a:rPr>
              <a:t>•Original data consists of 8787 items of food extracted (E) from data.world (https://data.world/awram/food-nutritional-values/workspace/file?filename=ABBREV.xlsx</a:t>
            </a:r>
            <a:r>
              <a:rPr lang="en-US" sz="1578">
                <a:solidFill>
                  <a:srgbClr val="000000"/>
                </a:solidFill>
                <a:latin typeface="Sukar Heavy"/>
              </a:rPr>
              <a:t>)</a:t>
            </a:r>
          </a:p>
          <a:p>
            <a:pPr algn="ctr">
              <a:lnSpc>
                <a:spcPts val="2210"/>
              </a:lnSpc>
            </a:pPr>
            <a:r>
              <a:rPr lang="en-US" sz="1578">
                <a:solidFill>
                  <a:srgbClr val="000000"/>
                </a:solidFill>
                <a:latin typeface="Sukar Heavy"/>
              </a:rPr>
              <a:t>•</a:t>
            </a:r>
          </a:p>
          <a:p>
            <a:pPr algn="ctr">
              <a:lnSpc>
                <a:spcPts val="2210"/>
              </a:lnSpc>
            </a:pPr>
            <a:r>
              <a:rPr lang="en-US" sz="1578">
                <a:solidFill>
                  <a:srgbClr val="000000"/>
                </a:solidFill>
                <a:latin typeface="Sukar Heavy"/>
              </a:rPr>
              <a:t>•Transformation (T) of the original data was performed based on the descriptions, the food items have been categorised into 8 common categories: Dairy, Fruits, Grains, Meats, Nuts &amp; Seeds, Seafood, Vegetables, and others.</a:t>
            </a:r>
          </a:p>
          <a:p>
            <a:pPr algn="ctr">
              <a:lnSpc>
                <a:spcPts val="2210"/>
              </a:lnSpc>
            </a:pPr>
          </a:p>
          <a:p>
            <a:pPr algn="ctr">
              <a:lnSpc>
                <a:spcPts val="2210"/>
              </a:lnSpc>
            </a:pPr>
            <a:r>
              <a:rPr lang="en-US" sz="1578">
                <a:solidFill>
                  <a:srgbClr val="000000"/>
                </a:solidFill>
                <a:latin typeface="Sukar Heavy"/>
              </a:rPr>
              <a:t>•A final sample of 700 items were selected which consists of 100 for each category(sorted by values in descending order) above except for the broad category “others”.</a:t>
            </a:r>
          </a:p>
          <a:p>
            <a:pPr algn="ctr">
              <a:lnSpc>
                <a:spcPts val="2210"/>
              </a:lnSpc>
            </a:pPr>
            <a:r>
              <a:rPr lang="en-US" sz="1578">
                <a:solidFill>
                  <a:srgbClr val="000000"/>
                </a:solidFill>
                <a:latin typeface="Sukar Heavy"/>
              </a:rPr>
              <a:t>•</a:t>
            </a:r>
          </a:p>
          <a:p>
            <a:pPr algn="ctr">
              <a:lnSpc>
                <a:spcPts val="2210"/>
              </a:lnSpc>
            </a:pPr>
            <a:r>
              <a:rPr lang="en-US" sz="1578">
                <a:solidFill>
                  <a:srgbClr val="000000"/>
                </a:solidFill>
                <a:latin typeface="Sukar Heavy"/>
              </a:rPr>
              <a:t>•Both the original dataset and the final sample of 700 food items are then exported as csv and json files and loaded (L) to MongoDB database to store and/or use when needed before the analyses are performed. </a:t>
            </a:r>
          </a:p>
          <a:p>
            <a:pPr algn="ctr">
              <a:lnSpc>
                <a:spcPts val="1535"/>
              </a:lnSpc>
            </a:pPr>
            <a:r>
              <a:rPr lang="en-US" sz="1096">
                <a:solidFill>
                  <a:srgbClr val="000000"/>
                </a:solidFill>
                <a:latin typeface="Sukar Heavy"/>
              </a:rPr>
              <a:t> </a:t>
            </a:r>
          </a:p>
          <a:p>
            <a:pPr algn="ctr">
              <a:lnSpc>
                <a:spcPts val="15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4" t="0" r="-7963" b="-13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58765"/>
            <a:ext cx="9753600" cy="6256435"/>
          </a:xfrm>
          <a:custGeom>
            <a:avLst/>
            <a:gdLst/>
            <a:ahLst/>
            <a:cxnLst/>
            <a:rect r="r" b="b" t="t" l="l"/>
            <a:pathLst>
              <a:path h="6256435" w="9753600">
                <a:moveTo>
                  <a:pt x="0" y="0"/>
                </a:moveTo>
                <a:lnTo>
                  <a:pt x="9753600" y="0"/>
                </a:lnTo>
                <a:lnTo>
                  <a:pt x="9753600" y="6256435"/>
                </a:lnTo>
                <a:lnTo>
                  <a:pt x="0" y="6256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64" t="0" r="-997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4221" y="-76200"/>
            <a:ext cx="9365159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Bold"/>
              </a:rPr>
              <a:t>Average nutrition values by category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32187"/>
            <a:ext cx="9753600" cy="5583013"/>
          </a:xfrm>
          <a:custGeom>
            <a:avLst/>
            <a:gdLst/>
            <a:ahLst/>
            <a:cxnLst/>
            <a:rect r="r" b="b" t="t" l="l"/>
            <a:pathLst>
              <a:path h="5583013" w="9753600">
                <a:moveTo>
                  <a:pt x="0" y="0"/>
                </a:moveTo>
                <a:lnTo>
                  <a:pt x="9753600" y="0"/>
                </a:lnTo>
                <a:lnTo>
                  <a:pt x="9753600" y="5583013"/>
                </a:lnTo>
                <a:lnTo>
                  <a:pt x="0" y="5583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4" t="-1034" r="-112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76200"/>
            <a:ext cx="9753600" cy="131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Comparison of nutrition values between two selected categories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74247"/>
            <a:ext cx="4965392" cy="4852075"/>
          </a:xfrm>
          <a:custGeom>
            <a:avLst/>
            <a:gdLst/>
            <a:ahLst/>
            <a:cxnLst/>
            <a:rect r="r" b="b" t="t" l="l"/>
            <a:pathLst>
              <a:path h="4852075" w="4965392">
                <a:moveTo>
                  <a:pt x="0" y="0"/>
                </a:moveTo>
                <a:lnTo>
                  <a:pt x="4965392" y="0"/>
                </a:lnTo>
                <a:lnTo>
                  <a:pt x="4965392" y="4852075"/>
                </a:lnTo>
                <a:lnTo>
                  <a:pt x="0" y="4852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57" t="-4234" r="-55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07646" y="1396720"/>
            <a:ext cx="4645954" cy="4929602"/>
          </a:xfrm>
          <a:custGeom>
            <a:avLst/>
            <a:gdLst/>
            <a:ahLst/>
            <a:cxnLst/>
            <a:rect r="r" b="b" t="t" l="l"/>
            <a:pathLst>
              <a:path h="4929602" w="4645954">
                <a:moveTo>
                  <a:pt x="0" y="0"/>
                </a:moveTo>
                <a:lnTo>
                  <a:pt x="4645954" y="0"/>
                </a:lnTo>
                <a:lnTo>
                  <a:pt x="4645954" y="4929602"/>
                </a:lnTo>
                <a:lnTo>
                  <a:pt x="0" y="4929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09" t="0" r="-450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1433" y="-85725"/>
            <a:ext cx="9450735" cy="795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Canva Sans Bold"/>
              </a:rPr>
              <a:t>Example of generated food label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4637" y="2201865"/>
            <a:ext cx="6936726" cy="2655722"/>
          </a:xfrm>
          <a:custGeom>
            <a:avLst/>
            <a:gdLst/>
            <a:ahLst/>
            <a:cxnLst/>
            <a:rect r="r" b="b" t="t" l="l"/>
            <a:pathLst>
              <a:path h="2655722" w="6936726">
                <a:moveTo>
                  <a:pt x="0" y="0"/>
                </a:moveTo>
                <a:lnTo>
                  <a:pt x="6936726" y="0"/>
                </a:lnTo>
                <a:lnTo>
                  <a:pt x="6936726" y="2655722"/>
                </a:lnTo>
                <a:lnTo>
                  <a:pt x="0" y="265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06" t="0" r="-419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4637" y="4873754"/>
            <a:ext cx="6936726" cy="2441446"/>
          </a:xfrm>
          <a:custGeom>
            <a:avLst/>
            <a:gdLst/>
            <a:ahLst/>
            <a:cxnLst/>
            <a:rect r="r" b="b" t="t" l="l"/>
            <a:pathLst>
              <a:path h="2441446" w="6936726">
                <a:moveTo>
                  <a:pt x="0" y="0"/>
                </a:moveTo>
                <a:lnTo>
                  <a:pt x="6936726" y="0"/>
                </a:lnTo>
                <a:lnTo>
                  <a:pt x="6936726" y="2441446"/>
                </a:lnTo>
                <a:lnTo>
                  <a:pt x="0" y="2441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45382" y="-114300"/>
            <a:ext cx="506283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Gauge charts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35" t="0" r="-2535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DAGCdVS9ZM4</dc:identifier>
  <dcterms:modified xsi:type="dcterms:W3CDTF">2011-08-01T06:04:30Z</dcterms:modified>
  <cp:revision>1</cp:revision>
  <dc:title>Benefits of Healthy Eating</dc:title>
</cp:coreProperties>
</file>